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2" r:id="rId3"/>
  </p:sldMasterIdLst>
  <p:notesMasterIdLst>
    <p:notesMasterId r:id="rId17"/>
  </p:notesMasterIdLst>
  <p:sldIdLst>
    <p:sldId id="256" r:id="rId4"/>
    <p:sldId id="299" r:id="rId5"/>
    <p:sldId id="324" r:id="rId6"/>
    <p:sldId id="379" r:id="rId7"/>
    <p:sldId id="377" r:id="rId8"/>
    <p:sldId id="380" r:id="rId9"/>
    <p:sldId id="378" r:id="rId10"/>
    <p:sldId id="382" r:id="rId11"/>
    <p:sldId id="384" r:id="rId12"/>
    <p:sldId id="385" r:id="rId13"/>
    <p:sldId id="371" r:id="rId14"/>
    <p:sldId id="381" r:id="rId15"/>
    <p:sldId id="3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15E0-1163-42BB-A2C4-A98E6D781467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FC16-371D-4D44-8F1D-EDAE0F9A8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0FC16-371D-4D44-8F1D-EDAE0F9A8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76D42-39CA-4FD1-993C-B5E6BDA9534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838200"/>
          </a:xfrm>
        </p:spPr>
        <p:txBody>
          <a:bodyPr>
            <a:normAutofit/>
          </a:bodyPr>
          <a:lstStyle>
            <a:lvl1pPr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F4A-9609-4F94-9F03-1C98B0E2CB4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D48C-1A10-4BA7-B552-9C70473BC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C72E-AB1C-48D9-8A15-3FFBC9A9B9B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8D73-12F1-498F-9F69-5AC786B32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5EA6-A725-410F-A176-E1D76407C3EF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D3C8-0E3F-4B69-995A-E9B4DEE8E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510D-3045-4509-AF7B-C97C126F85F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50C2-63E0-49F7-8D1A-9C06AC5C9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9BBC-666F-4A7F-AF50-88678220FA5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5455-6977-48D4-B0D0-0FB8E699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99DF-434A-4A38-8FAC-9594BE9BFC0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28A9-68D5-40E1-87EF-DBCBCFB78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A1E5-286F-4853-9F9C-CAC60AF0E31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A69C-9A69-47DA-9EA0-86A0CFEC9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D0C8-6C1E-4274-B3BB-D59BE8DC90E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0E7E-87C4-4F7C-B5CB-FF19D28B2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F358-3515-495D-991E-AD3EB3AE0847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83E4-48C8-4F68-88D0-4174C1259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5342-733A-414B-9DEC-A447CECB75BF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A822-B4FF-4E68-B599-00C891EC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E7D0-3985-4F46-B396-E42525CD1C2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519E-A640-42D0-8434-030E9146C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D438-38E8-4AA6-B349-86C1B61AD437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63DC-4EF2-4DE7-868E-F946C8AF3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0E9-C8E0-4F73-8921-A917D727341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DDBA-FBB8-475C-B669-7E73CC1A0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9AE5-8340-48CF-8D90-FB59E7D3D27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22B2-DB45-49B7-878C-91FF7B829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9A99-6803-47A0-BB62-FD5B5C175715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B921-5856-4E7C-AF20-B3079755A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3112-C20E-4DC6-9403-CAE67857751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F02-4A60-4191-88F6-3D5626F8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BB39-B327-4203-8A9E-64B62327C01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07AD-AEB8-4D94-A683-BB0E58AC8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CD94-3C00-448A-AD79-2BBEB06E615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A0B9-4EAC-4878-8A91-BCC5EB8AF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2165-915B-4AB9-B3E5-404E7D3A40B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5409-60AD-4F95-9AB9-FB8FBBE3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E0508-82C9-4A18-A6C1-849EA8733514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52483-25F6-4F97-BF06-15D6B7663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DEBBB-E12C-4639-AD45-BA6221222B6C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9165C-C18B-4877-8403-451543183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B3516-0FB2-43EB-8D72-A406E7D9CFA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B86F5-786D-4629-852B-AFDE91B5F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vadars.zoom.us/meeting/register/tZUtfuisqz0iHtJaXWnuHDEMxyNN2z3dLvvq&amp;sa=D&amp;source=calendar&amp;ust=1612108558899000&amp;usg=AOvVaw2K4Ymp_nmRhS_O3DI3PQ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981200"/>
            <a:ext cx="6400800" cy="8382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DARS/ESO Monthly Update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28,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Vaccination assistance for consumers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ESOs can help active clients obtain a vaccination </a:t>
            </a:r>
          </a:p>
          <a:p>
            <a:r>
              <a:rPr lang="en-US" dirty="0" smtClean="0"/>
              <a:t>If a client is open VR Services connect with the counselors to determine the best way to help the client get vaccinated </a:t>
            </a:r>
          </a:p>
          <a:p>
            <a:r>
              <a:rPr lang="en-US" dirty="0" smtClean="0"/>
              <a:t>LTESS/EES may also be used to assist clients in getting vaccinated. </a:t>
            </a:r>
          </a:p>
          <a:p>
            <a:pPr marL="0" indent="0" algn="ctr">
              <a:buNone/>
            </a:pPr>
            <a:r>
              <a:rPr lang="en-US" sz="3600" b="1" dirty="0" smtClean="0"/>
              <a:t>Communication is Key!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Vendor </a:t>
            </a:r>
            <a:r>
              <a:rPr lang="en-US" dirty="0"/>
              <a:t>Agreement </a:t>
            </a:r>
            <a:r>
              <a:rPr lang="en-US" dirty="0" smtClean="0"/>
              <a:t>Modification</a:t>
            </a:r>
          </a:p>
          <a:p>
            <a:pPr lvl="1"/>
            <a:r>
              <a:rPr lang="en-US" dirty="0" smtClean="0"/>
              <a:t>will </a:t>
            </a:r>
            <a:r>
              <a:rPr lang="en-US" dirty="0" smtClean="0"/>
              <a:t>be sent out for July 1 Updates</a:t>
            </a:r>
          </a:p>
          <a:p>
            <a:r>
              <a:rPr lang="en-US" dirty="0" smtClean="0"/>
              <a:t>State FY 22 ESO Rate Adjustments</a:t>
            </a:r>
          </a:p>
          <a:p>
            <a:pPr lvl="1"/>
            <a:r>
              <a:rPr lang="en-US" dirty="0" smtClean="0"/>
              <a:t>A final decision hasn’t been made but we anticipate a rate adjustment for SFY 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Summer Work Experience Authorizing, Invoicing and Billing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89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 </a:t>
            </a:r>
            <a:r>
              <a:rPr lang="en-US" dirty="0" smtClean="0"/>
              <a:t>May 26,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94" y="145175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for all DARS/ESO Monthly meetings @</a:t>
            </a:r>
          </a:p>
          <a:p>
            <a:pPr marL="0" indent="0" algn="ctr">
              <a:buNone/>
            </a:pPr>
            <a:r>
              <a:rPr lang="en-US" sz="2400" u="sng" dirty="0">
                <a:hlinkClick r:id="rId2"/>
              </a:rPr>
              <a:t>https://vadars.zoom.us/meeting/register/tZUtfuisqz0iHtJaXWnuHDEMxyNN2z3dLvvq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18"/>
            <a:ext cx="8229600" cy="46478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microphone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muted and video off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use chat feature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unmute during question and answer times.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DRS Snapshot as of 4/8/2021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12,483 VR clients open in service status </a:t>
            </a:r>
            <a:endParaRPr lang="en-US" dirty="0" smtClean="0"/>
          </a:p>
          <a:p>
            <a:pPr lvl="1"/>
            <a:r>
              <a:rPr lang="en-US" dirty="0"/>
              <a:t>6,095 </a:t>
            </a:r>
            <a:r>
              <a:rPr lang="en-US" dirty="0" smtClean="0"/>
              <a:t>over 24 </a:t>
            </a:r>
            <a:r>
              <a:rPr lang="en-US" dirty="0"/>
              <a:t>years of </a:t>
            </a:r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6,388 24 years old or younger</a:t>
            </a:r>
          </a:p>
          <a:p>
            <a:r>
              <a:rPr lang="en-US" dirty="0" smtClean="0"/>
              <a:t>4,238 </a:t>
            </a:r>
            <a:r>
              <a:rPr lang="en-US" dirty="0"/>
              <a:t>potentially eligible clients </a:t>
            </a:r>
            <a:endParaRPr lang="en-US" dirty="0"/>
          </a:p>
          <a:p>
            <a:r>
              <a:rPr lang="en-US" dirty="0" smtClean="0"/>
              <a:t>16, 721 Total VR and PE cases</a:t>
            </a:r>
          </a:p>
          <a:p>
            <a:r>
              <a:rPr lang="en-US" dirty="0"/>
              <a:t>Primary Impairment of Open Cases</a:t>
            </a:r>
          </a:p>
          <a:p>
            <a:pPr lvl="1"/>
            <a:r>
              <a:rPr lang="en-US" dirty="0"/>
              <a:t>Cognitive/other mental disorders </a:t>
            </a:r>
            <a:r>
              <a:rPr lang="en-US" dirty="0" smtClean="0"/>
              <a:t>(53%)</a:t>
            </a:r>
          </a:p>
          <a:p>
            <a:pPr lvl="1"/>
            <a:r>
              <a:rPr lang="en-US" dirty="0" smtClean="0"/>
              <a:t>Psychosocial </a:t>
            </a:r>
            <a:r>
              <a:rPr lang="en-US" dirty="0"/>
              <a:t>impairments </a:t>
            </a:r>
            <a:r>
              <a:rPr lang="en-US" dirty="0" smtClean="0"/>
              <a:t>(26%)</a:t>
            </a:r>
          </a:p>
          <a:p>
            <a:pPr lvl="1"/>
            <a:r>
              <a:rPr lang="en-US" dirty="0" smtClean="0"/>
              <a:t>Physical/respiratory (8%)</a:t>
            </a:r>
            <a:endParaRPr lang="en-US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8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Applications YTD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072" y="2133600"/>
            <a:ext cx="836468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Expenditures </a:t>
            </a:r>
            <a:r>
              <a:rPr lang="en-US" b="1" dirty="0" smtClean="0"/>
              <a:t>SFY21 </a:t>
            </a:r>
            <a:r>
              <a:rPr lang="en-US" sz="2400" dirty="0"/>
              <a:t>as of 4/8/2021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/>
              <a:t>YTD $9,069,538.63</a:t>
            </a:r>
          </a:p>
          <a:p>
            <a:r>
              <a:rPr lang="en-US" sz="2800" dirty="0" smtClean="0"/>
              <a:t>YTD  Spent with ESOs</a:t>
            </a:r>
          </a:p>
          <a:p>
            <a:pPr lvl="1"/>
            <a:r>
              <a:rPr lang="en-US" sz="2400" dirty="0" smtClean="0"/>
              <a:t>$7,097,902.39</a:t>
            </a:r>
          </a:p>
          <a:p>
            <a:pPr lvl="1"/>
            <a:r>
              <a:rPr lang="en-US" sz="2400" dirty="0"/>
              <a:t>Supported employment/Job Coach </a:t>
            </a:r>
            <a:r>
              <a:rPr lang="en-US" sz="2400" dirty="0" smtClean="0"/>
              <a:t>Training (66%)</a:t>
            </a:r>
          </a:p>
          <a:p>
            <a:pPr lvl="2"/>
            <a:r>
              <a:rPr lang="en-US" sz="2000" dirty="0"/>
              <a:t>$</a:t>
            </a:r>
            <a:r>
              <a:rPr lang="en-US" sz="2000" dirty="0" smtClean="0"/>
              <a:t>6,461,159.28</a:t>
            </a:r>
          </a:p>
          <a:p>
            <a:pPr lvl="1"/>
            <a:r>
              <a:rPr lang="en-US" sz="2400" dirty="0"/>
              <a:t>Community Support Services </a:t>
            </a:r>
            <a:r>
              <a:rPr lang="en-US" sz="2400" dirty="0" smtClean="0"/>
              <a:t>(</a:t>
            </a:r>
            <a:r>
              <a:rPr lang="en-US" sz="2400" dirty="0"/>
              <a:t>2.9</a:t>
            </a:r>
            <a:r>
              <a:rPr lang="en-US" sz="2400" dirty="0" smtClean="0"/>
              <a:t>%)</a:t>
            </a:r>
          </a:p>
          <a:p>
            <a:pPr lvl="2"/>
            <a:r>
              <a:rPr lang="en-US" sz="2000" dirty="0"/>
              <a:t>$</a:t>
            </a:r>
            <a:r>
              <a:rPr lang="en-US" sz="2000" dirty="0" smtClean="0"/>
              <a:t>266,480</a:t>
            </a:r>
          </a:p>
          <a:p>
            <a:pPr lvl="1"/>
            <a:r>
              <a:rPr lang="en-US" sz="2400" dirty="0"/>
              <a:t>Pre – ETS </a:t>
            </a:r>
            <a:endParaRPr lang="en-US" sz="2400" dirty="0" smtClean="0"/>
          </a:p>
          <a:p>
            <a:pPr lvl="2"/>
            <a:r>
              <a:rPr lang="en-US" sz="2000" dirty="0" smtClean="0"/>
              <a:t>$112,106.81</a:t>
            </a:r>
          </a:p>
          <a:p>
            <a:r>
              <a:rPr lang="en-US" sz="2800" dirty="0" smtClean="0"/>
              <a:t>SFY 20 total Spent with ESOs </a:t>
            </a:r>
          </a:p>
          <a:p>
            <a:pPr lvl="1"/>
            <a:r>
              <a:rPr lang="en-US" sz="2400" dirty="0" smtClean="0"/>
              <a:t>$11,164,594.33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50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ESO Cost and </a:t>
            </a:r>
            <a:r>
              <a:rPr lang="en-US" b="1" dirty="0" smtClean="0"/>
              <a:t>Services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77199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542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COVID-19 Emergency Relief Fund Update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535264"/>
              </p:ext>
            </p:extLst>
          </p:nvPr>
        </p:nvGraphicFramePr>
        <p:xfrm>
          <a:off x="1265464" y="1600200"/>
          <a:ext cx="6613071" cy="212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121">
                  <a:extLst>
                    <a:ext uri="{9D8B030D-6E8A-4147-A177-3AD203B41FA5}">
                      <a16:colId xmlns:a16="http://schemas.microsoft.com/office/drawing/2014/main" val="157701008"/>
                    </a:ext>
                  </a:extLst>
                </a:gridCol>
                <a:gridCol w="1987093">
                  <a:extLst>
                    <a:ext uri="{9D8B030D-6E8A-4147-A177-3AD203B41FA5}">
                      <a16:colId xmlns:a16="http://schemas.microsoft.com/office/drawing/2014/main" val="4225877742"/>
                    </a:ext>
                  </a:extLst>
                </a:gridCol>
                <a:gridCol w="1384622">
                  <a:extLst>
                    <a:ext uri="{9D8B030D-6E8A-4147-A177-3AD203B41FA5}">
                      <a16:colId xmlns:a16="http://schemas.microsoft.com/office/drawing/2014/main" val="2265071975"/>
                    </a:ext>
                  </a:extLst>
                </a:gridCol>
                <a:gridCol w="1705235">
                  <a:extLst>
                    <a:ext uri="{9D8B030D-6E8A-4147-A177-3AD203B41FA5}">
                      <a16:colId xmlns:a16="http://schemas.microsoft.com/office/drawing/2014/main" val="560935851"/>
                    </a:ext>
                  </a:extLst>
                </a:gridCol>
              </a:tblGrid>
              <a:tr h="692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LTESS-EES Funds Available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>
                          <a:effectLst/>
                        </a:rPr>
                        <a:t>Number of Individuals Served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>
                          <a:effectLst/>
                        </a:rPr>
                        <a:t>Funds Offered Per Person Served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08815778"/>
                  </a:ext>
                </a:extLst>
              </a:tr>
              <a:tr h="321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Quarter 1 SFY21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$843,199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3,391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$248.66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18973973"/>
                  </a:ext>
                </a:extLst>
              </a:tr>
              <a:tr h="321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>
                          <a:effectLst/>
                        </a:rPr>
                        <a:t>Quarter 2 SFY21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$867,527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3,336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$260.05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59560922"/>
                  </a:ext>
                </a:extLst>
              </a:tr>
              <a:tr h="321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>
                          <a:effectLst/>
                        </a:rPr>
                        <a:t>Quarter 3 SFY21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$919,097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3,275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26405365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>
                          <a:effectLst/>
                        </a:rPr>
                        <a:t>                            TOTAL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$2,629,823.00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08646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495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Quarter 2 Spending Reports are Due by May </a:t>
            </a:r>
            <a:r>
              <a:rPr lang="en-US" sz="2400" dirty="0"/>
              <a:t>15, 2021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8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16575</TotalTime>
  <Words>302</Words>
  <Application>Microsoft Office PowerPoint</Application>
  <PresentationFormat>On-screen Show (4:3)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1_Custom Design</vt:lpstr>
      <vt:lpstr>Custom Design</vt:lpstr>
      <vt:lpstr>PowerPoint Presentation</vt:lpstr>
      <vt:lpstr>Housekeeping</vt:lpstr>
      <vt:lpstr>DRS Snapshot as of 4/8/2021</vt:lpstr>
      <vt:lpstr>Applications YTD</vt:lpstr>
      <vt:lpstr>Expenditures SFY21 as of 4/8/2021</vt:lpstr>
      <vt:lpstr>PowerPoint Presentation</vt:lpstr>
      <vt:lpstr>ESO Cost and Services</vt:lpstr>
      <vt:lpstr>PowerPoint Presentation</vt:lpstr>
      <vt:lpstr>COVID-19 Emergency Relief Fund Update</vt:lpstr>
      <vt:lpstr>Vaccination assistance for consumers </vt:lpstr>
      <vt:lpstr>Other updates</vt:lpstr>
      <vt:lpstr>PowerPoint Presentation</vt:lpstr>
      <vt:lpstr>Next Meeting May 26, 2021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Donna Bonessi</cp:lastModifiedBy>
  <cp:revision>270</cp:revision>
  <dcterms:created xsi:type="dcterms:W3CDTF">2012-07-13T13:00:22Z</dcterms:created>
  <dcterms:modified xsi:type="dcterms:W3CDTF">2021-04-28T15:52:00Z</dcterms:modified>
</cp:coreProperties>
</file>